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3"/>
  </p:notesMasterIdLst>
  <p:sldIdLst>
    <p:sldId id="565" r:id="rId2"/>
    <p:sldId id="430" r:id="rId3"/>
    <p:sldId id="431" r:id="rId4"/>
    <p:sldId id="432" r:id="rId5"/>
    <p:sldId id="435" r:id="rId6"/>
    <p:sldId id="458" r:id="rId7"/>
    <p:sldId id="651" r:id="rId8"/>
    <p:sldId id="652" r:id="rId9"/>
    <p:sldId id="631" r:id="rId10"/>
    <p:sldId id="583" r:id="rId11"/>
    <p:sldId id="629" r:id="rId12"/>
    <p:sldId id="660" r:id="rId13"/>
    <p:sldId id="655" r:id="rId14"/>
    <p:sldId id="659" r:id="rId15"/>
    <p:sldId id="657" r:id="rId16"/>
    <p:sldId id="637" r:id="rId17"/>
    <p:sldId id="658" r:id="rId18"/>
    <p:sldId id="661" r:id="rId19"/>
    <p:sldId id="635" r:id="rId20"/>
    <p:sldId id="654" r:id="rId21"/>
    <p:sldId id="634" r:id="rId22"/>
    <p:sldId id="645" r:id="rId23"/>
    <p:sldId id="523" r:id="rId24"/>
    <p:sldId id="424" r:id="rId25"/>
    <p:sldId id="434" r:id="rId26"/>
    <p:sldId id="623" r:id="rId27"/>
    <p:sldId id="624" r:id="rId28"/>
    <p:sldId id="625" r:id="rId29"/>
    <p:sldId id="626" r:id="rId30"/>
    <p:sldId id="627" r:id="rId31"/>
    <p:sldId id="62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FFCC"/>
    <a:srgbClr val="E6E353"/>
    <a:srgbClr val="FFCC99"/>
    <a:srgbClr val="917953"/>
    <a:srgbClr val="5B3E1C"/>
    <a:srgbClr val="6F4F26"/>
    <a:srgbClr val="90774E"/>
    <a:srgbClr val="B5A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47" autoAdjust="0"/>
    <p:restoredTop sz="88066" autoAdjust="0"/>
  </p:normalViewPr>
  <p:slideViewPr>
    <p:cSldViewPr snapToGrid="0">
      <p:cViewPr>
        <p:scale>
          <a:sx n="68" d="100"/>
          <a:sy n="68" d="100"/>
        </p:scale>
        <p:origin x="-1566" y="-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E6F7-FFB5-4D16-8E9F-E6AFC7D2F23A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65B88-E8ED-4CB3-A478-104867F78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43D1-2AD9-49EF-AF9E-6C21023E199E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17DF-43EF-49A2-85C8-A03B53EF9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hyperlink" Target="https://www.google.ae/url?sa=i&amp;url=http://www.musandam.net/vb/showthread.php?t=187107&amp;psig=AOvVaw3CBRst7V-US5CIKApKMlrb&amp;ust=1587460357677000&amp;source=images&amp;cd=vfe&amp;ved=0CAIQjRxqFwoTCKDg7efU9ugCFQAAAAAdAAAAABAS" TargetMode="Externa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hyperlink" Target="https://www.google.ae/url?sa=i&amp;url=https://www.mta.sa/%D8%A7%D8%B3%D8%AA%D9%85%D8%A7%D8%B1%D8%A9-%D8%AA%D8%AD%D8%B6%D9%8A%D8%B1-%D8%B1%D9%83%D9%86-%D8%A7%D9%84%D8%AA%D8%B9%D8%A7%D9%8A%D8%B4-%D8%A7%D9%84%D8%A7%D8%B3%D8%B1%D9%8A-2/kids-cartoon-girls-playing-sports-stock-vector-beautiful-2/&amp;psig=AOvVaw2oPDizUpHA1FEfEC_bpyVE&amp;ust=1587968875826000&amp;source=images&amp;cd=vfe&amp;ved=0CAIQjRxqFwoTCICo0pu7hekCFQAAAAAdAAAAABBI" TargetMode="Externa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hyperlink" Target="https://www.google.ae/url?sa=i&amp;url=https://www.fotosearch.ae/CSP995/k16677770/&amp;psig=AOvVaw3YKVYyIAIZeTfFHzsQuf30&amp;ust=1587969008501000&amp;source=images&amp;cd=vfe&amp;ved=0CAIQjRxqFwoTCJjyxNy7hekCFQAAAAAdAAAAABAJ" TargetMode="Externa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.jpeg" /><Relationship Id="rId4" Type="http://schemas.openxmlformats.org/officeDocument/2006/relationships/hyperlink" Target="https://www.google.ae/url?sa=i&amp;url=https://www.mta.sa/%D8%A7%D8%B3%D8%AA%D9%85%D8%A7%D8%B1%D8%A9-%D8%AA%D8%AD%D8%B6%D9%8A%D8%B1-%D8%B1%D9%83%D9%86-%D8%A7%D9%84%D8%AA%D8%B9%D8%A7%D9%8A%D8%B4-%D8%A7%D9%84%D8%A7%D8%B3%D8%B1%D9%8A-2/kids-cartoon-girls-playing-sports-stock-vector-beautiful-2/&amp;psig=AOvVaw2oPDizUpHA1FEfEC_bpyVE&amp;ust=1587968875826000&amp;source=images&amp;cd=vfe&amp;ved=0CAIQjRxqFwoTCICo0pu7hekCFQAAAAAdAAAAABBI" TargetMode="Externa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hyperlink" Target="https://www.google.ae/url?sa=i&amp;url=https://www.mta.sa/%D9%82%D9%88%D8%A7%D9%86%D9%8A%D9%86-%D8%A7%D9%84%D8%B1%D9%83%D9%86-%D8%A7%D9%84%D9%85%D8%B5%D8%A7%D8%AD%D8%A8-%D9%88%D8%AD%D8%AF%D8%A9-%D8%A7%D9%84%D8%A7%D8%B5%D8%AD%D8%A7%D8%A8/%D8%A7%D8%B5%D8%AD%D8%A7%D8%A8-51/&amp;psig=AOvVaw2oPDizUpHA1FEfEC_bpyVE&amp;ust=1587968875826000&amp;source=images&amp;cd=vfe&amp;ved=0CAIQjRxqFwoTCICo0pu7hekCFQAAAAAdAAAAABBC" TargetMode="Externa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jpeg" /><Relationship Id="rId4" Type="http://schemas.openxmlformats.org/officeDocument/2006/relationships/hyperlink" Target="https://www.google.ae/url?sa=i&amp;url=https://www.fotosearch.ae/CSP995/k16677770/&amp;psig=AOvVaw3YKVYyIAIZeTfFHzsQuf30&amp;ust=1587969008501000&amp;source=images&amp;cd=vfe&amp;ved=0CAIQjRxqFwoTCJjyxNy7hekCFQAAAAAdAAAAABAJ" TargetMode="Externa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hyperlink" Target="https://www.google.ae/url?sa=i&amp;url=https://ar.pngtree.com/freepng/4-children-planting-trees-together_4638866.html&amp;psig=AOvVaw1TOAOxCoUt0-Z6J67rz5w5&amp;ust=1587969103741000&amp;source=images&amp;cd=vfe&amp;ved=0CAIQjRxqFwoTCNCSvoe8hekCFQAAAAAdAAAAABAM" TargetMode="Externa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8.jpeg" /><Relationship Id="rId4" Type="http://schemas.openxmlformats.org/officeDocument/2006/relationships/hyperlink" Target="https://www.google.ae/url?sa=i&amp;url=https://www.fotosearch.ae/CSP807/k44934876/&amp;psig=AOvVaw0sxOW4zMAQlaXaWRUHB0fL&amp;ust=1587968805956000&amp;source=images&amp;cd=vfe&amp;ved=0CAIQjRxqFwoTCPjsi_26hekCFQAAAAAdAAAAABAJ" TargetMode="Externa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hyperlink" Target="https://www.google.ae/url?sa=i&amp;url=https://www.fotosearch.ae/CSP807/k44934876/&amp;psig=AOvVaw0sxOW4zMAQlaXaWRUHB0fL&amp;ust=1587968805956000&amp;source=images&amp;cd=vfe&amp;ved=0CAIQjRxqFwoTCPjsi_26hekCFQAAAAAdAAAAABAJ" TargetMode="Externa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hyperlink" Target="https://www.google.ae/url?sa=i&amp;url=https://ar.pngtree.com/free-png-vectors/%D9%8A%D8%B3%D9%82%D9%8A&amp;psig=AOvVaw1TOAOxCoUt0-Z6J67rz5w5&amp;ust=1587969103741000&amp;source=images&amp;cd=vfe&amp;ved=0CAIQjRxqFwoTCNCSvoe8hekCFQAAAAAdAAAAABAx" TargetMode="Externa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hyperlink" Target="https://www.google.ae/url?sa=i&amp;url=https://www.fotosearch.ae/CSP807/k44934876/&amp;psig=AOvVaw0sxOW4zMAQlaXaWRUHB0fL&amp;ust=1587968805956000&amp;source=images&amp;cd=vfe&amp;ved=0CAIQjRxqFwoTCPjsi_26hekCFQAAAAAdAAAAABAJ" TargetMode="Externa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jpeg" /><Relationship Id="rId4" Type="http://schemas.openxmlformats.org/officeDocument/2006/relationships/hyperlink" Target="https://www.google.ae/url?sa=i&amp;url=https://ar.pngtree.com/freepng/cartoon-sanitation-worker-holding-a-broomstick_4761422.html&amp;psig=AOvVaw1-PAczj5SIFzth7lxhn6xq&amp;ust=1587970941460000&amp;source=images&amp;cd=vfe&amp;ved=0CAIQjRxqFwoTCLjkyfTChekCFQAAAAAdAAAAABAD" TargetMode="Externa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hyperlink" Target="https://www.google.ae/url?sa=i&amp;url=https://photos-images.org/%D8%B5%D9%88%D8%B1_%D9%81%D8%B1%D8%A7%D8%B4%D8%A7%D8%AA_%D9%85%D8%AA%D8%AD%D8%B1%D9%83%D8%A9_%D8%A7%D8%AC%D9%85%D9%84_%D9%81%D8%B1%D8%A7%D8%B3%D9%87_%D9%85%D8%AA%D8%AD%D8%B1%D9%83%D9%87/&amp;psig=AOvVaw15IH6rVEYtvGakOrdPIq69&amp;ust=1587460453516000&amp;source=images&amp;cd=vfe&amp;ved=0CAIQjRxqFwoTCNicpZfV9ugCFQAAAAAdAAAAABAO" TargetMode="Externa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hyperlink" Target="https://www.google.ae/url?sa=i&amp;url=https://www.pinterest.co.uk/pin/588353138794688107/&amp;psig=AOvVaw0Lf4POmrokEcpkfeDPcZKc&amp;ust=1587920305350000&amp;source=images&amp;cd=vfe&amp;ved=0CAIQjRxqFwoTCPD79qiGhOkCFQAAAAAdAAAAABAF" TargetMode="Externa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pn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 /><Relationship Id="rId2" Type="http://schemas.openxmlformats.org/officeDocument/2006/relationships/hyperlink" Target="https://www.google.ae/url?sa=i&amp;url=https://www.hawaaworld.com/%F0%9F%92%9C%D8%B1%D9%8A%D8%AD%D8%A7%D9%86%D8%A9_%D8%A7%D9%84%D8%AC%D9%86%D8%A9_%D9%84%D8%AD%D9%81%D8%B8_%D8%A7%D9%84%D8%A3%D8%AC%D8%B2%D8%A7%D8%A1_%D8%A7%D9%8410_%D8%A7%D9%84%D8%A3%D8%AE%D9%8A%D8%B1%D8%A9%F0%9F%92%9C-4499464/page/240/&amp;psig=AOvVaw0MykyrwvHj6Q4ZRDNqRtLQ&amp;ust=1587460721770000&amp;source=images&amp;cd=vfe&amp;ved=0CAIQjRxqFwoTCLil4pfW9ugCFQAAAAAdAAAAABAO" TargetMode="Externa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 /><Relationship Id="rId2" Type="http://schemas.openxmlformats.org/officeDocument/2006/relationships/hyperlink" Target="https://www.google.ae/url?sa=i&amp;url=https://www.f-iraq.com/vb/archive/index.php/t-254610-p-3.html&amp;psig=AOvVaw15IH6rVEYtvGakOrdPIq69&amp;ust=1587460453516000&amp;source=images&amp;cd=vfe&amp;ved=0CAIQjRxqFwoTCNicpZfV9ugCFQAAAAAdAAAAABBZ" TargetMode="Externa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 /><Relationship Id="rId2" Type="http://schemas.openxmlformats.org/officeDocument/2006/relationships/hyperlink" Target="https://www.google.ae/url?sa=i&amp;url=http://forum.spacetoon.com/showthread.php?686349-%D9%83%D9%8A%D9%81-%D8%AA%D9%83%D9%88%D9%86-%D9%86%D8%A7%D8%AC%D8%AD-%D9%81%D9%8A-%D8%AF%D8%B1%D8%A7%D8%B3%D8%AA%D9%83&amp;psig=AOvVaw3CBRst7V-US5CIKApKMlrb&amp;ust=1587460357677000&amp;source=images&amp;cd=vfe&amp;ved=0CAIQjRxqFwoTCKDg7efU9ugCFQAAAAAdAAAAABAi" TargetMode="Externa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hyperlink" Target="https://www.google.ae/url?sa=i&amp;url=https://www.thinglink.com/scene/716338837663514626&amp;psig=AOvVaw15IH6rVEYtvGakOrdPIq69&amp;ust=1587460453516000&amp;source=images&amp;cd=vfe&amp;ved=0CAIQjRxqFwoTCNicpZfV9ugCFQAAAAAdAAAAABAT" TargetMode="Externa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hyperlink" Target="https://www.google.ae/url?sa=i&amp;url=http://www.m3rof.com/vb/t10908.html&amp;psig=AOvVaw15IH6rVEYtvGakOrdPIq69&amp;ust=1587460453516000&amp;source=images&amp;cd=vfe&amp;ved=0CAIQjRxqFwoTCNicpZfV9ugCFQAAAAAdAAAAABAs" TargetMode="Externa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hyperlink" Target="https://www.google.ae/url?sa=i&amp;url=https://anota-net.yoo7.com/t258p9-topic&amp;psig=AOvVaw15IH6rVEYtvGakOrdPIq69&amp;ust=1587460453516000&amp;source=images&amp;cd=vfe&amp;ved=0CAIQjRxqFwoTCNicpZfV9ugCFQAAAAAdAAAAABBP" TargetMode="Externa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hyperlink" Target="https://www.google.ae/url?sa=i&amp;url=https://www.pinterest.com/pin/548313323381530230/&amp;psig=AOvVaw2PdzPKGniU0rVDLQY1Bm4B&amp;ust=1586157619098000&amp;source=images&amp;cd=vfe&amp;ved=0CAIQjRxqFwoTCIjq5d_f0OgCFQAAAAAdAAAAABAi" TargetMode="Externa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hyperlink" Target="https://www.google.ae/url?sa=i&amp;url=https://zid.store/kidsbooksa/products/3815&amp;psig=AOvVaw0_-GiemEssfcoarTLXefBe&amp;ust=1587907905291000&amp;source=images&amp;cd=vfe&amp;ved=0CAIQjRxqFwoTCKjNqZHYg-kCFQAAAAAdAAAAABAE" TargetMode="Externa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hyperlink" Target="https://www.google.ae/url?sa=i&amp;url=https://zid.store/kidsbooksa/products/3815&amp;psig=AOvVaw0_-GiemEssfcoarTLXefBe&amp;ust=1587907905291000&amp;source=images&amp;cd=vfe&amp;ved=0CAIQjRxqFwoTCKjNqZHYg-kCFQAAAAAdAAAAABAE" TargetMode="Externa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استمرار تنفيذ مشروع تواصل بين المجتمع المحلي والمدرسة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440711" y="148240"/>
            <a:ext cx="4568739" cy="129396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9600" b="1" dirty="0">
                <a:solidFill>
                  <a:schemeClr val="tx1"/>
                </a:solidFill>
              </a:rPr>
              <a:t>المفردات</a:t>
            </a:r>
            <a:endParaRPr lang="en-US" sz="9600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" y="109728"/>
            <a:ext cx="5632704" cy="6595872"/>
            <a:chOff x="0" y="0"/>
            <a:chExt cx="6858000" cy="9144000"/>
          </a:xfrm>
        </p:grpSpPr>
        <p:pic>
          <p:nvPicPr>
            <p:cNvPr id="5" name="Picture 3" descr="C:\Users\HP\Desktop\Untitled.png"/>
            <p:cNvPicPr>
              <a:picLocks noChangeAspect="1" noChangeArrowheads="1"/>
            </p:cNvPicPr>
            <p:nvPr/>
          </p:nvPicPr>
          <p:blipFill>
            <a:blip r:embed="rId2"/>
            <a:srcRect l="13703" t="1144" r="70000" b="73228"/>
            <a:stretch>
              <a:fillRect/>
            </a:stretch>
          </p:blipFill>
          <p:spPr bwMode="auto">
            <a:xfrm>
              <a:off x="990600" y="0"/>
              <a:ext cx="5867400" cy="91440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ounded Rectangle 5"/>
            <p:cNvSpPr/>
            <p:nvPr/>
          </p:nvSpPr>
          <p:spPr>
            <a:xfrm>
              <a:off x="914400" y="381000"/>
              <a:ext cx="228600" cy="16764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C:\Users\HP\Desktop\وولد.png"/>
            <p:cNvPicPr>
              <a:picLocks noChangeAspect="1" noChangeArrowheads="1"/>
            </p:cNvPicPr>
            <p:nvPr/>
          </p:nvPicPr>
          <p:blipFill>
            <a:blip r:embed="rId3"/>
            <a:srcRect l="19698" t="24032" r="77612" b="72916"/>
            <a:stretch>
              <a:fillRect/>
            </a:stretch>
          </p:blipFill>
          <p:spPr bwMode="auto">
            <a:xfrm>
              <a:off x="228600" y="8153400"/>
              <a:ext cx="1676400" cy="990600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533400" y="381000"/>
              <a:ext cx="609600" cy="1600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:\Users\HP\Desktop\Untitled.png"/>
            <p:cNvPicPr>
              <a:picLocks noChangeAspect="1" noChangeArrowheads="1"/>
            </p:cNvPicPr>
            <p:nvPr/>
          </p:nvPicPr>
          <p:blipFill>
            <a:blip r:embed="rId4"/>
            <a:srcRect l="1495" t="12741" r="96030" b="80868"/>
            <a:stretch>
              <a:fillRect/>
            </a:stretch>
          </p:blipFill>
          <p:spPr bwMode="auto">
            <a:xfrm>
              <a:off x="685800" y="3962400"/>
              <a:ext cx="1676400" cy="22860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 rot="1509722">
              <a:off x="895463" y="6763448"/>
              <a:ext cx="609600" cy="137591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C:\Users\HP\Desktop\Untitled.png"/>
            <p:cNvPicPr>
              <a:picLocks noChangeAspect="1" noChangeArrowheads="1"/>
            </p:cNvPicPr>
            <p:nvPr/>
          </p:nvPicPr>
          <p:blipFill>
            <a:blip r:embed="rId4"/>
            <a:srcRect l="370" t="2325" r="97155" b="88680"/>
            <a:stretch>
              <a:fillRect/>
            </a:stretch>
          </p:blipFill>
          <p:spPr bwMode="auto">
            <a:xfrm>
              <a:off x="0" y="685800"/>
              <a:ext cx="1371600" cy="2895600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>
              <a:off x="533400" y="457200"/>
              <a:ext cx="914400" cy="838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Double Wave 13"/>
          <p:cNvSpPr/>
          <p:nvPr/>
        </p:nvSpPr>
        <p:spPr>
          <a:xfrm>
            <a:off x="8345978" y="1729046"/>
            <a:ext cx="3424844" cy="1961803"/>
          </a:xfrm>
          <a:prstGeom prst="doubleWav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9600" b="1" dirty="0">
                <a:solidFill>
                  <a:schemeClr val="tx1"/>
                </a:solidFill>
              </a:rPr>
              <a:t>بلدية</a:t>
            </a: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15" name="Double Wave 14"/>
          <p:cNvSpPr/>
          <p:nvPr/>
        </p:nvSpPr>
        <p:spPr>
          <a:xfrm>
            <a:off x="6486698" y="4125882"/>
            <a:ext cx="3424844" cy="1961803"/>
          </a:xfrm>
          <a:prstGeom prst="doubleWav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9600" b="1" dirty="0">
                <a:solidFill>
                  <a:schemeClr val="tx1"/>
                </a:solidFill>
              </a:rPr>
              <a:t>إنشاء</a:t>
            </a:r>
            <a:endParaRPr lang="en-US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3978" t="26286" r="38941" b="22863"/>
          <a:stretch>
            <a:fillRect/>
          </a:stretch>
        </p:blipFill>
        <p:spPr bwMode="auto">
          <a:xfrm>
            <a:off x="5176911" y="0"/>
            <a:ext cx="701508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8008" t="24781" r="35312" b="43350"/>
          <a:stretch>
            <a:fillRect/>
          </a:stretch>
        </p:blipFill>
        <p:spPr bwMode="auto">
          <a:xfrm>
            <a:off x="182881" y="1406769"/>
            <a:ext cx="4867422" cy="445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استمارة تحضير ركن التعايش الاسري وحدة الاصحاب رياض اطفال - مؤسسة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4738"/>
            <a:ext cx="12192000" cy="58732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" y="0"/>
            <a:ext cx="12192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b="1" dirty="0"/>
              <a:t>في العام الماضي كنت ألعب مع أصدقائي في البستان و ركل أحدهم الكرة على النباتات ، فقاموا بعض الأولاد بالمشي على الزهور و النباتات لجلب الكرة </a:t>
            </a:r>
            <a:endParaRPr lang="en-US" sz="4000" b="1" dirty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رجل العمل غاضب Clipart | k16677770 | Fotosearc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5514"/>
          <a:stretch>
            <a:fillRect/>
          </a:stretch>
        </p:blipFill>
        <p:spPr bwMode="auto">
          <a:xfrm>
            <a:off x="8876714" y="1716258"/>
            <a:ext cx="3315285" cy="5141742"/>
          </a:xfrm>
          <a:prstGeom prst="rect">
            <a:avLst/>
          </a:prstGeom>
          <a:noFill/>
        </p:spPr>
      </p:pic>
      <p:pic>
        <p:nvPicPr>
          <p:cNvPr id="3" name="Picture 4" descr="استمارة تحضير ركن التعايش الاسري وحدة الاصحاب رياض اطفال - مؤسسة ..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181686"/>
            <a:ext cx="8890781" cy="56763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" y="0"/>
            <a:ext cx="12192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b="1" dirty="0"/>
              <a:t>رأى أحد الآباء ذلك ، فغضب للغاية لإتلافنا النباتات و الزهور التي زرعها بستاني البلدية مصطفى ، و قال لنا أنه لا يصح تدمير العمل الشاق الذي يقوم به الآخرين لنا</a:t>
            </a:r>
            <a:endParaRPr lang="en-US" sz="4000" b="1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قوانين الركن المصاحب وحدة الاصحاب رياض اطفال - مؤسسة التحاضير الحديثة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262" y="1097280"/>
            <a:ext cx="8604738" cy="5760720"/>
          </a:xfrm>
          <a:prstGeom prst="rect">
            <a:avLst/>
          </a:prstGeom>
          <a:noFill/>
        </p:spPr>
      </p:pic>
      <p:pic>
        <p:nvPicPr>
          <p:cNvPr id="3" name="Picture 2" descr="رجل العمل غاضب Clipart | k16677770 | Fotosearch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5514"/>
          <a:stretch>
            <a:fillRect/>
          </a:stretch>
        </p:blipFill>
        <p:spPr bwMode="auto">
          <a:xfrm flipH="1">
            <a:off x="0" y="1716258"/>
            <a:ext cx="3521613" cy="51417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" y="0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b="1" dirty="0"/>
              <a:t>اجتمع الأب مع أولياء أمورنا و اتفقوا على أن نقضي يوم كاملا في العطلة مع البستاني مصطفى لإصلاح ما أتلفناه من الزهور و النباتات </a:t>
            </a:r>
            <a:endParaRPr lang="en-US" sz="4000" b="1" dirty="0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الأطفال معا ،، ،، ،، أنشطة غرس الأشجار، وتصميم الرسوم المتحركة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9410"/>
          <a:stretch>
            <a:fillRect/>
          </a:stretch>
        </p:blipFill>
        <p:spPr bwMode="auto">
          <a:xfrm>
            <a:off x="0" y="1631852"/>
            <a:ext cx="9129932" cy="5226148"/>
          </a:xfrm>
          <a:prstGeom prst="rect">
            <a:avLst/>
          </a:prstGeom>
          <a:noFill/>
        </p:spPr>
      </p:pic>
      <p:pic>
        <p:nvPicPr>
          <p:cNvPr id="3" name="Picture 2" descr="البستاني, شجرة الزراعة, جذر الكلمة, رمز, 1 Clip Art | k44934876 ..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4571"/>
          <a:stretch>
            <a:fillRect/>
          </a:stretch>
        </p:blipFill>
        <p:spPr bwMode="auto">
          <a:xfrm>
            <a:off x="9284677" y="1814732"/>
            <a:ext cx="2907322" cy="50432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" y="0"/>
            <a:ext cx="12192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b="1" dirty="0"/>
              <a:t>و في يوم العطلة ، بعد الإفطار اجتمعنا في الحديقة مع البستاني مصطفى و قمنا بإعادة زراعة البذور و سقي النباتات و حفر الأرض و وضع الأسمدة ، كان العمل شاق جدًا و متعب للغاية </a:t>
            </a:r>
            <a:endParaRPr lang="en-US" sz="4000" b="1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البستاني, شجرة الزراعة, جذر الكلمة, رمز, 1 Clip Art | k44934876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4571"/>
          <a:stretch>
            <a:fillRect/>
          </a:stretch>
        </p:blipFill>
        <p:spPr bwMode="auto">
          <a:xfrm>
            <a:off x="2433711" y="0"/>
            <a:ext cx="975828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64244"/>
            <a:ext cx="2799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/>
              <a:t>أدركنا حينها تمامًا كم يحتاج عمل البستاني إلى جهد شاق تحت أشعة الشمس الحارة</a:t>
            </a:r>
            <a:endParaRPr lang="en-US" sz="4800" b="1" dirty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يسقي Png ، المتجهات ، PSD ، قصاصة فنية , تحميل مجاني | Pngtre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8633"/>
            <a:ext cx="12192000" cy="54793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" y="0"/>
            <a:ext cx="12192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000" b="1" dirty="0"/>
              <a:t>أعطاني البستاني مصطفى بعض النباتات الصغيرة أنا و أصدقائي لنقوم بزراعتها في منزلنا ، و شرح لنا عن بعض النباتات التي تحتاج إلى أشعة الشمس على عكس النباتات الأخرى</a:t>
            </a:r>
            <a:endParaRPr lang="en-US" sz="4000" b="1" dirty="0"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البستاني, شجرة الزراعة, جذر الكلمة, رمز, 1 Clip Art | k44934876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4571"/>
          <a:stretch>
            <a:fillRect/>
          </a:stretch>
        </p:blipFill>
        <p:spPr bwMode="auto">
          <a:xfrm>
            <a:off x="7891974" y="0"/>
            <a:ext cx="4300025" cy="6858000"/>
          </a:xfrm>
          <a:prstGeom prst="rect">
            <a:avLst/>
          </a:prstGeom>
          <a:noFill/>
        </p:spPr>
      </p:pic>
      <p:pic>
        <p:nvPicPr>
          <p:cNvPr id="1026" name="Picture 2" descr="رسم كاريكاتوري عامل صرف صحي يحمل مكنسة تجتاح الأرض في الشارع ..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0824" t="2918" r="10530" b="2436"/>
          <a:stretch>
            <a:fillRect/>
          </a:stretch>
        </p:blipFill>
        <p:spPr bwMode="auto">
          <a:xfrm>
            <a:off x="0" y="0"/>
            <a:ext cx="461420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18786" y="56272"/>
            <a:ext cx="37138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/>
              <a:t>هؤلاء يا أصدقائي يقومون بعمل و جهد شاق تحت أشعة الشمس الحارة ، لتجميل بلادنا ، فعلينا احترامهم و تقديرهم و عدم إتلاف ما قاموا به</a:t>
            </a:r>
            <a:endParaRPr lang="en-US" sz="4800" b="1" dirty="0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8008" t="24781" r="35312" b="15279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6E654C-05C9-4C7F-ABB3-B8F768706BCF}"/>
              </a:ext>
            </a:extLst>
          </p:cNvPr>
          <p:cNvSpPr txBox="1"/>
          <p:nvPr/>
        </p:nvSpPr>
        <p:spPr>
          <a:xfrm>
            <a:off x="89940" y="692531"/>
            <a:ext cx="11978244" cy="550920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r"/>
            <a:r>
              <a:rPr lang="ar-AE" sz="8800" b="1" dirty="0"/>
              <a:t>اليوم : الأحد </a:t>
            </a:r>
          </a:p>
          <a:p>
            <a:pPr algn="r"/>
            <a:r>
              <a:rPr lang="ar-AE" sz="8800" b="1" dirty="0"/>
              <a:t>التاريخ : 26 / أبريل / 2020م</a:t>
            </a:r>
          </a:p>
          <a:p>
            <a:pPr algn="r"/>
            <a:r>
              <a:rPr lang="ar-AE" sz="8800" b="1" dirty="0"/>
              <a:t>المادة : التربية الأخلاقية</a:t>
            </a:r>
          </a:p>
          <a:p>
            <a:pPr algn="r"/>
            <a:r>
              <a:rPr lang="ar-AE" sz="8800" b="1" dirty="0"/>
              <a:t>المعلمة : فاطمة أهلي</a:t>
            </a:r>
          </a:p>
        </p:txBody>
      </p:sp>
      <p:pic>
        <p:nvPicPr>
          <p:cNvPr id="29698" name="Picture 2" descr="صور فراشات متحركة , اجمل فراسه متحركه اجمل الصور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839" y="3860292"/>
            <a:ext cx="3105150" cy="278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72939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اقلات المواد طالب الكرتون, الرسوم المتحركة Clipart ، الطالب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35432" t="25021" r="53057" b="57909"/>
          <a:stretch>
            <a:fillRect/>
          </a:stretch>
        </p:blipFill>
        <p:spPr bwMode="auto">
          <a:xfrm>
            <a:off x="9395938" y="698273"/>
            <a:ext cx="1998495" cy="1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18D0B6-412C-4EC6-9928-187F6636C189}"/>
              </a:ext>
            </a:extLst>
          </p:cNvPr>
          <p:cNvSpPr txBox="1"/>
          <p:nvPr/>
        </p:nvSpPr>
        <p:spPr>
          <a:xfrm>
            <a:off x="492372" y="459120"/>
            <a:ext cx="9030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/>
              <a:t>في يوم مشمس حار ذهب طلبة المدرسة لإنجاز مهمة و هي صنع سلطة الفواكه و توزيعها على عمال النظافة و عمال البناء و السائقين و غيرهم من الأشخاص الذين يعملون تحت أشعة الشمس ، كما تبرع كل طالب بدرهمين لشراء ماء لهم</a:t>
            </a:r>
            <a:endParaRPr lang="en-US" sz="2800" b="1" dirty="0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4271" t="22691" r="36212" b="1660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685" r="836" b="51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32760" y="2643447"/>
            <a:ext cx="7298574" cy="18288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4189" y="1130537"/>
            <a:ext cx="32585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AE" sz="5400" b="1" dirty="0">
                <a:solidFill>
                  <a:srgbClr val="0070C0"/>
                </a:solidFill>
              </a:rPr>
              <a:t>التقييم الفردي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2328" y="219201"/>
            <a:ext cx="8425886" cy="216366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latin typeface="Andalus" pitchFamily="18" charset="-78"/>
                <a:cs typeface="Andalus" pitchFamily="18" charset="-78"/>
              </a:rPr>
              <a:t>مكافأة</a:t>
            </a:r>
            <a:r>
              <a:rPr lang="en-US" sz="72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7200" b="1" dirty="0" err="1">
                <a:latin typeface="Andalus" pitchFamily="18" charset="-78"/>
                <a:cs typeface="Andalus" pitchFamily="18" charset="-78"/>
              </a:rPr>
              <a:t>للطلاب</a:t>
            </a:r>
            <a:r>
              <a:rPr lang="en-US" sz="72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7200" b="1" dirty="0" err="1">
                <a:latin typeface="Andalus" pitchFamily="18" charset="-78"/>
                <a:cs typeface="Andalus" pitchFamily="18" charset="-78"/>
              </a:rPr>
              <a:t>المتفاعلين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 err="1">
                <a:latin typeface="Andalus" pitchFamily="18" charset="-78"/>
                <a:cs typeface="Andalus" pitchFamily="18" charset="-78"/>
              </a:rPr>
              <a:t>أوسمة</a:t>
            </a:r>
            <a:r>
              <a:rPr lang="en-US" sz="72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7200" b="1" dirty="0" err="1">
                <a:latin typeface="Andalus" pitchFamily="18" charset="-78"/>
                <a:cs typeface="Andalus" pitchFamily="18" charset="-78"/>
              </a:rPr>
              <a:t>على</a:t>
            </a:r>
            <a:r>
              <a:rPr lang="en-US" sz="72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7200" b="1" dirty="0" err="1">
                <a:latin typeface="Andalus" pitchFamily="18" charset="-78"/>
                <a:cs typeface="Andalus" pitchFamily="18" charset="-78"/>
              </a:rPr>
              <a:t>البوابة</a:t>
            </a:r>
            <a:r>
              <a:rPr lang="en-US" sz="72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7200" b="1" dirty="0" err="1">
                <a:latin typeface="Andalus" pitchFamily="18" charset="-78"/>
                <a:cs typeface="Andalus" pitchFamily="18" charset="-78"/>
              </a:rPr>
              <a:t>الذكية</a:t>
            </a:r>
            <a:endParaRPr lang="en-US" sz="72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0" name="Picture 2" descr="💜ريحانة الجنة لحفظ الأجزاء ال10 الأخيرة💜 - الصفحة 240 - عالم حواء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4032" y="2076640"/>
            <a:ext cx="6193536" cy="4586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2190" y="302489"/>
            <a:ext cx="9281160" cy="304698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9600" b="1" dirty="0">
                <a:latin typeface="Andalus" pitchFamily="18" charset="-78"/>
                <a:cs typeface="Andalus" pitchFamily="18" charset="-78"/>
              </a:rPr>
              <a:t>إعداد الدرس</a:t>
            </a:r>
            <a:endParaRPr lang="en-US" sz="9600" b="1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ar-AE" sz="9600" b="1" dirty="0">
                <a:latin typeface="Andalus" pitchFamily="18" charset="-78"/>
                <a:cs typeface="Andalus" pitchFamily="18" charset="-78"/>
              </a:rPr>
              <a:t>المعلمة فاطمة أهلي </a:t>
            </a:r>
          </a:p>
        </p:txBody>
      </p:sp>
      <p:pic>
        <p:nvPicPr>
          <p:cNvPr id="18434" name="Picture 2" descr="حياتي وذكرياتي ', قصصي وحكاياتي ', هنـــاأإ [الأرشيف] - الصفحة 3 ...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0304"/>
            <a:ext cx="12183745" cy="5187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0BF24-6C22-45FF-9F3B-97A310E51C94}"/>
              </a:ext>
            </a:extLst>
          </p:cNvPr>
          <p:cNvSpPr txBox="1"/>
          <p:nvPr/>
        </p:nvSpPr>
        <p:spPr>
          <a:xfrm>
            <a:off x="640080" y="233178"/>
            <a:ext cx="10820400" cy="186204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11500" b="1" dirty="0">
                <a:latin typeface="Andalus" pitchFamily="18" charset="-78"/>
                <a:cs typeface="Andalus" pitchFamily="18" charset="-78"/>
              </a:rPr>
              <a:t>نلتقي الحصة القادمة </a:t>
            </a:r>
          </a:p>
        </p:txBody>
      </p:sp>
      <p:pic>
        <p:nvPicPr>
          <p:cNvPr id="17410" name="Picture 2" descr="منتديات سبيستون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21725"/>
            <a:ext cx="12192000" cy="473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968011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1418" t="11249" r="32255" b="5745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1527" t="15903" r="34436" b="5745"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1636" t="13964" r="32582" b="5358"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1637" t="13382" r="33236" b="55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91443" y="4171608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إعطاء منظر جميل للحدائق لزراعته النباتات و الزهور / يحافظ على البيئة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5118" y="4824158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تنظيف البر من الأوساخ – إغلاق صنبور الماء في المدرسة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5118" y="5460083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</a:rPr>
              <a:t>بلطف و احترام لأنهم يسهمون في الحفاظ على البيئة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930CC6-B855-43A1-92DE-B91BA99308E8}"/>
              </a:ext>
            </a:extLst>
          </p:cNvPr>
          <p:cNvSpPr txBox="1"/>
          <p:nvPr/>
        </p:nvSpPr>
        <p:spPr>
          <a:xfrm>
            <a:off x="606552" y="24384"/>
            <a:ext cx="11536680" cy="449353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cs typeface="(AH) Manal Black" pitchFamily="2" charset="-78"/>
              </a:rPr>
              <a:t>ارشادات للطلاب الأعزاء</a:t>
            </a:r>
            <a:endParaRPr lang="ar-AE" sz="4400" b="1" dirty="0"/>
          </a:p>
          <a:p>
            <a:pPr algn="r"/>
            <a:r>
              <a:rPr lang="ar-AE" sz="4400" b="1" dirty="0"/>
              <a:t>1- الجلوس في مكان هادئ و إغلاق المايك .</a:t>
            </a:r>
          </a:p>
          <a:p>
            <a:pPr algn="r"/>
            <a:r>
              <a:rPr lang="ar-AE" sz="4400" b="1" dirty="0"/>
              <a:t>2- الانتباه الجيد للمعلمة و المشاركة .</a:t>
            </a:r>
          </a:p>
          <a:p>
            <a:pPr algn="r"/>
            <a:r>
              <a:rPr lang="ar-AE" sz="4400" b="1" dirty="0"/>
              <a:t>3- بعد الحصة الدخول للبوابة الذكية و الاطلاع على الأنشطة . </a:t>
            </a:r>
          </a:p>
          <a:p>
            <a:pPr algn="r"/>
            <a:r>
              <a:rPr lang="ar-AE" sz="4400" b="1" dirty="0"/>
              <a:t>4- عدم التأخير عن الحصة أو الغياب .</a:t>
            </a:r>
          </a:p>
          <a:p>
            <a:pPr algn="r"/>
            <a:r>
              <a:rPr lang="ar-AE" sz="4400" b="1" dirty="0"/>
              <a:t>5- عند الإنتهاء من الحصة البقاء و الالتزام بالهدوء.</a:t>
            </a:r>
          </a:p>
        </p:txBody>
      </p:sp>
      <p:pic>
        <p:nvPicPr>
          <p:cNvPr id="28674" name="Picture 2" descr="انواع الفراشات , دورة حياتها , انشودة فرفشي يا فراشة , ال...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438912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122988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2837" t="14158" r="33236" b="5745"/>
          <a:stretch>
            <a:fillRect/>
          </a:stretch>
        </p:blipFill>
        <p:spPr bwMode="auto">
          <a:xfrm>
            <a:off x="0" y="0"/>
            <a:ext cx="12192000" cy="68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434647" y="468945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بالسعادة و الإمتنان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4847" y="506474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بالضيق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0272" y="553164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400" b="1" dirty="0">
                <a:solidFill>
                  <a:srgbClr val="FF0000"/>
                </a:solidFill>
              </a:rPr>
              <a:t>عمال النظافة لأنهم ينظفون الشوارع تحت أشعة الشمس و يواجهون مخاطر الطرق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1527" t="14352" r="33673" b="6327"/>
          <a:stretch>
            <a:fillRect/>
          </a:stretch>
        </p:blipFill>
        <p:spPr bwMode="auto">
          <a:xfrm>
            <a:off x="0" y="58189"/>
            <a:ext cx="12192000" cy="679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415602-C72A-48DA-9D67-D56CBEB28868}"/>
              </a:ext>
            </a:extLst>
          </p:cNvPr>
          <p:cNvSpPr txBox="1"/>
          <p:nvPr/>
        </p:nvSpPr>
        <p:spPr>
          <a:xfrm>
            <a:off x="137160" y="243840"/>
            <a:ext cx="11917680" cy="186204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r"/>
            <a:r>
              <a:rPr lang="ar-AE" sz="11500" b="1" dirty="0"/>
              <a:t>تسجيل الحضور و الغياب</a:t>
            </a:r>
            <a:endParaRPr lang="en-US" sz="11500" b="1" dirty="0"/>
          </a:p>
        </p:txBody>
      </p:sp>
      <p:pic>
        <p:nvPicPr>
          <p:cNvPr id="27650" name="Picture 2" descr="ô§ô¤*~صور فراشات للتصميم بصيغة psd ~*¤ô§ô¤*~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9072"/>
            <a:ext cx="12191999" cy="5138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202937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029" y="173773"/>
            <a:ext cx="11787112" cy="4739759"/>
          </a:xfrm>
          <a:prstGeom prst="rect">
            <a:avLst/>
          </a:prstGeom>
          <a:solidFill>
            <a:srgbClr val="FFCC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AE" sz="6000" b="1" dirty="0"/>
              <a:t>الوحدة الخامسة </a:t>
            </a:r>
          </a:p>
          <a:p>
            <a:pPr algn="ctr"/>
            <a:r>
              <a:rPr lang="ar-AE" sz="6600" b="1" dirty="0"/>
              <a:t>( تقديم المساعدة و إحداث فرق )</a:t>
            </a:r>
          </a:p>
          <a:p>
            <a:pPr algn="ctr"/>
            <a:r>
              <a:rPr lang="ar-AE" sz="8800" b="1" dirty="0"/>
              <a:t>الدرس الخامس</a:t>
            </a:r>
          </a:p>
          <a:p>
            <a:pPr algn="ctr"/>
            <a:r>
              <a:rPr lang="ar-AE" sz="8800" b="1" dirty="0"/>
              <a:t>( اللمسات الأخيرة )</a:t>
            </a:r>
          </a:p>
        </p:txBody>
      </p:sp>
      <p:pic>
        <p:nvPicPr>
          <p:cNvPr id="26626" name="Picture 2" descr="سمايلات وفواصل للمواضيع و الردود - صفحة 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609" y="4106486"/>
            <a:ext cx="3971326" cy="2751513"/>
          </a:xfrm>
          <a:prstGeom prst="rect">
            <a:avLst/>
          </a:prstGeom>
          <a:noFill/>
        </p:spPr>
      </p:pic>
      <p:pic>
        <p:nvPicPr>
          <p:cNvPr id="4" name="Picture 2" descr="سمايلات وفواصل للمواضيع و الردود - صفحة 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249" y="4325820"/>
            <a:ext cx="2530947" cy="1753554"/>
          </a:xfrm>
          <a:prstGeom prst="rect">
            <a:avLst/>
          </a:prstGeom>
          <a:noFill/>
        </p:spPr>
      </p:pic>
      <p:pic>
        <p:nvPicPr>
          <p:cNvPr id="6" name="Picture 2" descr="سمايلات وفواصل للمواضيع و الردود - صفحة 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6937" y="283610"/>
            <a:ext cx="1910263" cy="1323516"/>
          </a:xfrm>
          <a:prstGeom prst="rect">
            <a:avLst/>
          </a:prstGeom>
          <a:noFill/>
        </p:spPr>
      </p:pic>
      <p:pic>
        <p:nvPicPr>
          <p:cNvPr id="7" name="Picture 2" descr="سمايلات وفواصل للمواضيع و الردود - صفحة 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977" y="4605250"/>
            <a:ext cx="2607556" cy="18066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lementos de design de sinais de madeira do vetor | Placas de ..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"/>
            <a:ext cx="12192000" cy="6858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163911" y="323334"/>
            <a:ext cx="36247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7200" b="1" dirty="0">
                <a:solidFill>
                  <a:schemeClr val="bg1"/>
                </a:solidFill>
              </a:rPr>
              <a:t>نواتج التعلم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62793"/>
            <a:ext cx="11953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/>
              <a:t>1–  تقديم مساهمة إيجابية و دعم الآخرين و الأنشطة المجتمعية .</a:t>
            </a:r>
          </a:p>
          <a:p>
            <a:pPr algn="r"/>
            <a:r>
              <a:rPr lang="ar-AE" sz="4400" b="1" dirty="0"/>
              <a:t>2– التواصل بشكل فعال مع الآخرين و التحلي بالحماس .</a:t>
            </a:r>
            <a:endParaRPr lang="en-US" sz="4400" b="1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شعر أني متحمس | مكتبة القارئ الصغير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2110" t="39146" r="34243" b="11664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29600" y="0"/>
            <a:ext cx="3962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/>
              <a:t>بماذا يشعر الولد ؟ </a:t>
            </a:r>
          </a:p>
          <a:p>
            <a:pPr algn="ctr"/>
            <a:r>
              <a:rPr lang="ar-AE" sz="3600" b="1" dirty="0"/>
              <a:t>عبر بكلمة في الدردشة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25908"/>
            <a:ext cx="1645921" cy="48320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/>
              <a:t>الفرح </a:t>
            </a:r>
          </a:p>
          <a:p>
            <a:pPr algn="ctr"/>
            <a:r>
              <a:rPr lang="ar-AE" sz="2800" b="1" dirty="0"/>
              <a:t>الحماس </a:t>
            </a:r>
          </a:p>
          <a:p>
            <a:pPr algn="ctr"/>
            <a:r>
              <a:rPr lang="ar-AE" sz="2800" b="1" dirty="0"/>
              <a:t>الخوف</a:t>
            </a:r>
          </a:p>
          <a:p>
            <a:pPr algn="ctr"/>
            <a:r>
              <a:rPr lang="ar-AE" sz="2800" b="1" dirty="0"/>
              <a:t>الحزن</a:t>
            </a:r>
          </a:p>
          <a:p>
            <a:pPr algn="ctr"/>
            <a:r>
              <a:rPr lang="ar-AE" sz="2800" b="1" dirty="0"/>
              <a:t>السرور</a:t>
            </a:r>
          </a:p>
          <a:p>
            <a:pPr algn="ctr"/>
            <a:r>
              <a:rPr lang="ar-AE" sz="2800" b="1" dirty="0"/>
              <a:t>المتعة</a:t>
            </a:r>
          </a:p>
          <a:p>
            <a:pPr algn="ctr"/>
            <a:r>
              <a:rPr lang="ar-AE" sz="2800" b="1" dirty="0"/>
              <a:t>القوة</a:t>
            </a:r>
          </a:p>
          <a:p>
            <a:pPr algn="ctr"/>
            <a:r>
              <a:rPr lang="ar-AE" sz="2800" b="1" dirty="0"/>
              <a:t>الثقة</a:t>
            </a:r>
          </a:p>
          <a:p>
            <a:pPr algn="ctr"/>
            <a:r>
              <a:rPr lang="ar-AE" sz="2800" b="1" dirty="0"/>
              <a:t>التعاطف</a:t>
            </a:r>
          </a:p>
          <a:p>
            <a:pPr algn="ctr"/>
            <a:r>
              <a:rPr lang="ar-AE" sz="2800" b="1" dirty="0"/>
              <a:t>المسؤولية</a:t>
            </a:r>
          </a:p>
          <a:p>
            <a:pPr algn="ctr"/>
            <a:r>
              <a:rPr lang="ar-AE" sz="2800" b="1" dirty="0"/>
              <a:t>الأنانية</a:t>
            </a:r>
            <a:endParaRPr lang="en-US" sz="2800" b="1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شعر أني متحمس | مكتبة القارئ الصغير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4046" t="28168" r="35131" b="116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loud Callout 2"/>
          <p:cNvSpPr/>
          <p:nvPr/>
        </p:nvSpPr>
        <p:spPr>
          <a:xfrm>
            <a:off x="8345978" y="0"/>
            <a:ext cx="3846021" cy="4821382"/>
          </a:xfrm>
          <a:prstGeom prst="cloudCallout">
            <a:avLst>
              <a:gd name="adj1" fmla="val -110570"/>
              <a:gd name="adj2" fmla="val 261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عند القيام بعمل إيجابي مع الآخرين يجب أن نتحلى بالحماس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الفصل الثالث 2020\9596480_stock-vector-giraffe-on-blank-wooden-boar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70624" y="722495"/>
            <a:ext cx="3828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AE" sz="9600" b="1" dirty="0"/>
              <a:t>الدرس 5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1155" y="2795447"/>
            <a:ext cx="47724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6600" b="1" dirty="0"/>
              <a:t>اللمسات الأخيرة 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4517940" y="4491252"/>
            <a:ext cx="4626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4000" b="1" dirty="0"/>
              <a:t>التواصل بشكل فعال مع الآخرين و التحلي بالحماس 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445</Words>
  <Application>Microsoft Office PowerPoint</Application>
  <PresentationFormat>شاشة عريضة</PresentationFormat>
  <Paragraphs>58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فاطمه علي أهلي</dc:creator>
  <cp:lastModifiedBy>nadyah saeed</cp:lastModifiedBy>
  <cp:revision>141</cp:revision>
  <dcterms:created xsi:type="dcterms:W3CDTF">2020-03-30T07:00:00Z</dcterms:created>
  <dcterms:modified xsi:type="dcterms:W3CDTF">2020-05-08T18:56:10Z</dcterms:modified>
</cp:coreProperties>
</file>